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EB Garamond"/>
      <p:regular r:id="rId13"/>
      <p:bold r:id="rId14"/>
      <p:italic r:id="rId15"/>
      <p:boldItalic r:id="rId16"/>
    </p:embeddedFon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BGaramond-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BGaramond-italic.fntdata"/><Relationship Id="rId14" Type="http://schemas.openxmlformats.org/officeDocument/2006/relationships/font" Target="fonts/EBGaramond-bold.fntdata"/><Relationship Id="rId17" Type="http://schemas.openxmlformats.org/officeDocument/2006/relationships/font" Target="fonts/Merriweather-regular.fntdata"/><Relationship Id="rId16" Type="http://schemas.openxmlformats.org/officeDocument/2006/relationships/font" Target="fonts/EBGaramond-bold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446c3afaa2c937d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46c3afaa2c937d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59025dc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59025dc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59025dcf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59025dcf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9025dcf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9025dcf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59025dcf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59025dcf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59025dcf8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59025dcf8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hyperlink" Target="https://www.ccma.cat/tv3/sense-ficcio/el-plastic-envaeix-el-mediterrani/noticia/2951881/" TargetMode="External"/><Relationship Id="rId5" Type="http://schemas.openxmlformats.org/officeDocument/2006/relationships/hyperlink" Target="https://es.greenpeace.org/es/trabajamos-en/consumismo/plasticos/datos-sobre-la-produccion-de-plastico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gif"/><Relationship Id="rId4" Type="http://schemas.openxmlformats.org/officeDocument/2006/relationships/hyperlink" Target="https://docs.google.com/document/d/1ZrdIqGEfVlnkGDfjiQL2CYK_2A8Gys6Uv3erVHsZMd8/edit?usp=drivesd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gif"/><Relationship Id="rId4" Type="http://schemas.openxmlformats.org/officeDocument/2006/relationships/hyperlink" Target="https://www.instagram.com/tv/CMIHp1GBE7o/?igshid=1mz4i756r7nj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8585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Merriweather"/>
                <a:ea typeface="Merriweather"/>
                <a:cs typeface="Merriweather"/>
                <a:sym typeface="Merriweather"/>
              </a:rPr>
              <a:t>SAVE THE MED</a:t>
            </a:r>
            <a:endParaRPr>
              <a:solidFill>
                <a:srgbClr val="000000"/>
              </a:solidFill>
              <a:latin typeface="Merriweather"/>
              <a:ea typeface="Merriweather"/>
              <a:cs typeface="Merriweather"/>
              <a:sym typeface="Merriweather"/>
            </a:endParaRPr>
          </a:p>
        </p:txBody>
      </p:sp>
      <p:sp>
        <p:nvSpPr>
          <p:cNvPr id="56" name="Google Shape;56;p13"/>
          <p:cNvSpPr txBox="1"/>
          <p:nvPr>
            <p:ph idx="1" type="subTitle"/>
          </p:nvPr>
        </p:nvSpPr>
        <p:spPr>
          <a:xfrm>
            <a:off x="311700" y="27971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Impact"/>
                <a:ea typeface="Impact"/>
                <a:cs typeface="Impact"/>
                <a:sym typeface="Impact"/>
              </a:rPr>
              <a:t>WAVE OF HOPE</a:t>
            </a:r>
            <a:endParaRPr>
              <a:solidFill>
                <a:srgbClr val="000000"/>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35288" y="277425"/>
            <a:ext cx="2873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ca" sz="3220">
                <a:latin typeface="Impact"/>
                <a:ea typeface="Impact"/>
                <a:cs typeface="Impact"/>
                <a:sym typeface="Impact"/>
              </a:rPr>
              <a:t>Qui som?</a:t>
            </a:r>
            <a:endParaRPr sz="3220">
              <a:latin typeface="Impact"/>
              <a:ea typeface="Impact"/>
              <a:cs typeface="Impact"/>
              <a:sym typeface="Impact"/>
            </a:endParaRPr>
          </a:p>
        </p:txBody>
      </p:sp>
      <p:sp>
        <p:nvSpPr>
          <p:cNvPr id="62" name="Google Shape;62;p14"/>
          <p:cNvSpPr txBox="1"/>
          <p:nvPr>
            <p:ph idx="1" type="body"/>
          </p:nvPr>
        </p:nvSpPr>
        <p:spPr>
          <a:xfrm>
            <a:off x="311700" y="9739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ca" sz="2400">
                <a:solidFill>
                  <a:srgbClr val="FFFFFF"/>
                </a:solidFill>
                <a:latin typeface="EB Garamond"/>
                <a:ea typeface="EB Garamond"/>
                <a:cs typeface="EB Garamond"/>
                <a:sym typeface="EB Garamond"/>
              </a:rPr>
              <a:t> </a:t>
            </a:r>
            <a:r>
              <a:rPr lang="ca" sz="2400">
                <a:solidFill>
                  <a:srgbClr val="FFFFFF"/>
                </a:solidFill>
                <a:latin typeface="EB Garamond"/>
                <a:ea typeface="EB Garamond"/>
                <a:cs typeface="EB Garamond"/>
                <a:sym typeface="EB Garamond"/>
              </a:rPr>
              <a:t>Nos</a:t>
            </a:r>
            <a:r>
              <a:rPr lang="ca" sz="2400">
                <a:solidFill>
                  <a:srgbClr val="FFFFFF"/>
                </a:solidFill>
                <a:latin typeface="EB Garamond"/>
                <a:ea typeface="EB Garamond"/>
                <a:cs typeface="EB Garamond"/>
                <a:sym typeface="EB Garamond"/>
              </a:rPr>
              <a:t>altres som na Lucia, en Samuel i n’Emma. Som un grup d’estudiants de l’institut Ies Port </a:t>
            </a:r>
            <a:r>
              <a:rPr lang="ca" sz="2400">
                <a:solidFill>
                  <a:srgbClr val="FFFFFF"/>
                </a:solidFill>
                <a:latin typeface="EB Garamond"/>
                <a:ea typeface="EB Garamond"/>
                <a:cs typeface="EB Garamond"/>
                <a:sym typeface="EB Garamond"/>
              </a:rPr>
              <a:t>d'Alcúdia</a:t>
            </a:r>
            <a:r>
              <a:rPr lang="ca" sz="2400">
                <a:solidFill>
                  <a:srgbClr val="FFFFFF"/>
                </a:solidFill>
                <a:latin typeface="EB Garamond"/>
                <a:ea typeface="EB Garamond"/>
                <a:cs typeface="EB Garamond"/>
                <a:sym typeface="EB Garamond"/>
              </a:rPr>
              <a:t>. Vam crear Wave of Hope amb l’objectiu de reduir el consum de plàstics, per tal de millorar la condició de la vida marina del Mediterrani.  </a:t>
            </a:r>
            <a:endParaRPr sz="2400">
              <a:solidFill>
                <a:srgbClr val="FFFFFF"/>
              </a:solidFill>
              <a:latin typeface="EB Garamond"/>
              <a:ea typeface="EB Garamond"/>
              <a:cs typeface="EB Garamond"/>
              <a:sym typeface="EB Garamond"/>
            </a:endParaRPr>
          </a:p>
          <a:p>
            <a:pPr indent="0" lvl="0" marL="0" rtl="0" algn="l">
              <a:spcBef>
                <a:spcPts val="1200"/>
              </a:spcBef>
              <a:spcAft>
                <a:spcPts val="0"/>
              </a:spcAft>
              <a:buNone/>
            </a:pPr>
            <a:r>
              <a:t/>
            </a:r>
            <a:endParaRPr sz="2400">
              <a:solidFill>
                <a:srgbClr val="FFFFFF"/>
              </a:solidFill>
              <a:latin typeface="EB Garamond"/>
              <a:ea typeface="EB Garamond"/>
              <a:cs typeface="EB Garamond"/>
              <a:sym typeface="EB Garamond"/>
            </a:endParaRPr>
          </a:p>
          <a:p>
            <a:pPr indent="0" lvl="0" marL="0" rtl="0" algn="l">
              <a:spcBef>
                <a:spcPts val="1200"/>
              </a:spcBef>
              <a:spcAft>
                <a:spcPts val="0"/>
              </a:spcAft>
              <a:buNone/>
            </a:pPr>
            <a:r>
              <a:t/>
            </a:r>
            <a:endParaRPr sz="2400">
              <a:solidFill>
                <a:srgbClr val="FFFFFF"/>
              </a:solidFill>
              <a:latin typeface="EB Garamond"/>
              <a:ea typeface="EB Garamond"/>
              <a:cs typeface="EB Garamond"/>
              <a:sym typeface="EB Garamond"/>
            </a:endParaRPr>
          </a:p>
          <a:p>
            <a:pPr indent="0" lvl="0" marL="0" rtl="0" algn="l">
              <a:spcBef>
                <a:spcPts val="1200"/>
              </a:spcBef>
              <a:spcAft>
                <a:spcPts val="0"/>
              </a:spcAft>
              <a:buNone/>
            </a:pPr>
            <a:r>
              <a:t/>
            </a:r>
            <a:endParaRPr sz="2400">
              <a:solidFill>
                <a:srgbClr val="FFFFFF"/>
              </a:solidFill>
              <a:latin typeface="EB Garamond"/>
              <a:ea typeface="EB Garamond"/>
              <a:cs typeface="EB Garamond"/>
              <a:sym typeface="EB Garamond"/>
            </a:endParaRPr>
          </a:p>
          <a:p>
            <a:pPr indent="0" lvl="0" marL="0" rtl="0" algn="l">
              <a:spcBef>
                <a:spcPts val="1200"/>
              </a:spcBef>
              <a:spcAft>
                <a:spcPts val="1200"/>
              </a:spcAft>
              <a:buNone/>
            </a:pPr>
            <a:r>
              <a:t/>
            </a:r>
            <a:endParaRPr sz="2400">
              <a:solidFill>
                <a:srgbClr val="FFFFFF"/>
              </a:solidFill>
              <a:latin typeface="EB Garamond"/>
              <a:ea typeface="EB Garamond"/>
              <a:cs typeface="EB Garamond"/>
              <a:sym typeface="EB Garamond"/>
            </a:endParaRPr>
          </a:p>
        </p:txBody>
      </p:sp>
      <p:pic>
        <p:nvPicPr>
          <p:cNvPr id="63" name="Google Shape;63;p14"/>
          <p:cNvPicPr preferRelativeResize="0"/>
          <p:nvPr/>
        </p:nvPicPr>
        <p:blipFill>
          <a:blip r:embed="rId3">
            <a:alphaModFix/>
          </a:blip>
          <a:stretch>
            <a:fillRect/>
          </a:stretch>
        </p:blipFill>
        <p:spPr>
          <a:xfrm>
            <a:off x="3286338" y="2253924"/>
            <a:ext cx="2571325" cy="257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80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ca" sz="3120">
                <a:latin typeface="Impact"/>
                <a:ea typeface="Impact"/>
                <a:cs typeface="Impact"/>
                <a:sym typeface="Impact"/>
              </a:rPr>
              <a:t>Problema</a:t>
            </a:r>
            <a:endParaRPr sz="3120">
              <a:latin typeface="Impact"/>
              <a:ea typeface="Impact"/>
              <a:cs typeface="Impact"/>
              <a:sym typeface="Impact"/>
            </a:endParaRPr>
          </a:p>
        </p:txBody>
      </p:sp>
      <p:sp>
        <p:nvSpPr>
          <p:cNvPr id="69" name="Google Shape;69;p15"/>
          <p:cNvSpPr txBox="1"/>
          <p:nvPr>
            <p:ph idx="1" type="body"/>
          </p:nvPr>
        </p:nvSpPr>
        <p:spPr>
          <a:xfrm>
            <a:off x="311700" y="11281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200"/>
              </a:spcAft>
              <a:buClr>
                <a:schemeClr val="dk1"/>
              </a:buClr>
              <a:buSzPts val="1100"/>
              <a:buFont typeface="Arial"/>
              <a:buNone/>
            </a:pPr>
            <a:r>
              <a:rPr lang="ca"/>
              <a:t> </a:t>
            </a:r>
            <a:r>
              <a:rPr lang="ca" sz="2100">
                <a:solidFill>
                  <a:srgbClr val="FFFFFF"/>
                </a:solidFill>
                <a:latin typeface="EB Garamond"/>
                <a:ea typeface="EB Garamond"/>
                <a:cs typeface="EB Garamond"/>
                <a:sym typeface="EB Garamond"/>
              </a:rPr>
              <a:t>Fa anys que la contaminació ha augmentat, i a la mar es nota encara més, especialment els plàstics. Degut a la gran quantitat que utilitzem, gran part d’aquests residus van a la mar. Això perjudica els animals marins, arribant al punt de matar-los i exposant-los encara més a arribar a l’extinció. S'ofeguen amb els plàstics, es deformen, s’intoxiquen… També cal dir, que no només afecta la fauna marina, sinó que també a nosaltres i al nostre planeta.</a:t>
            </a:r>
            <a:endParaRPr sz="2100">
              <a:solidFill>
                <a:srgbClr val="FFFFFF"/>
              </a:solidFill>
              <a:latin typeface="EB Garamond"/>
              <a:ea typeface="EB Garamond"/>
              <a:cs typeface="EB Garamond"/>
              <a:sym typeface="EB Garamond"/>
            </a:endParaRPr>
          </a:p>
        </p:txBody>
      </p:sp>
      <p:pic>
        <p:nvPicPr>
          <p:cNvPr descr="Ver las imágenes de origen" id="70" name="Google Shape;70;p15"/>
          <p:cNvPicPr preferRelativeResize="0"/>
          <p:nvPr/>
        </p:nvPicPr>
        <p:blipFill>
          <a:blip r:embed="rId3">
            <a:alphaModFix/>
          </a:blip>
          <a:stretch>
            <a:fillRect/>
          </a:stretch>
        </p:blipFill>
        <p:spPr>
          <a:xfrm>
            <a:off x="5315100" y="3327087"/>
            <a:ext cx="2986874" cy="1543375"/>
          </a:xfrm>
          <a:prstGeom prst="rect">
            <a:avLst/>
          </a:prstGeom>
          <a:noFill/>
          <a:ln>
            <a:noFill/>
          </a:ln>
        </p:spPr>
      </p:pic>
      <p:pic>
        <p:nvPicPr>
          <p:cNvPr descr="Resultado de imagen de mar sucio de plastico gif" id="71" name="Google Shape;71;p15"/>
          <p:cNvPicPr preferRelativeResize="0"/>
          <p:nvPr/>
        </p:nvPicPr>
        <p:blipFill>
          <a:blip r:embed="rId4">
            <a:alphaModFix/>
          </a:blip>
          <a:stretch>
            <a:fillRect/>
          </a:stretch>
        </p:blipFill>
        <p:spPr>
          <a:xfrm>
            <a:off x="1025000" y="3278188"/>
            <a:ext cx="2160825" cy="1641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Anémonas en Movimiento | Gifmaniacos.es" id="76" name="Google Shape;7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ca" sz="2920">
                <a:latin typeface="Impact"/>
                <a:ea typeface="Impact"/>
                <a:cs typeface="Impact"/>
                <a:sym typeface="Impact"/>
              </a:rPr>
              <a:t>I</a:t>
            </a:r>
            <a:r>
              <a:rPr lang="ca" sz="2920">
                <a:latin typeface="Impact"/>
                <a:ea typeface="Impact"/>
                <a:cs typeface="Impact"/>
                <a:sym typeface="Impact"/>
              </a:rPr>
              <a:t>nvestigacions</a:t>
            </a:r>
            <a:endParaRPr sz="2920">
              <a:latin typeface="Impact"/>
              <a:ea typeface="Impact"/>
              <a:cs typeface="Impact"/>
              <a:sym typeface="Impact"/>
            </a:endParaRPr>
          </a:p>
        </p:txBody>
      </p:sp>
      <p:sp>
        <p:nvSpPr>
          <p:cNvPr id="78" name="Google Shape;78;p16"/>
          <p:cNvSpPr txBox="1"/>
          <p:nvPr>
            <p:ph idx="1" type="body"/>
          </p:nvPr>
        </p:nvSpPr>
        <p:spPr>
          <a:xfrm>
            <a:off x="311700" y="1090525"/>
            <a:ext cx="8520600" cy="3822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ca" sz="6400">
                <a:solidFill>
                  <a:srgbClr val="FFFFFF"/>
                </a:solidFill>
                <a:latin typeface="EB Garamond"/>
                <a:ea typeface="EB Garamond"/>
                <a:cs typeface="EB Garamond"/>
                <a:sym typeface="EB Garamond"/>
              </a:rPr>
              <a:t>El Mediterrani és un dels mars més contaminats del món, e</a:t>
            </a:r>
            <a:r>
              <a:rPr lang="ca" sz="6400">
                <a:solidFill>
                  <a:srgbClr val="FFFFFF"/>
                </a:solidFill>
                <a:latin typeface="EB Garamond"/>
                <a:ea typeface="EB Garamond"/>
                <a:cs typeface="EB Garamond"/>
                <a:sym typeface="EB Garamond"/>
              </a:rPr>
              <a:t>s calcula que el canal de Menorca, l'àrea marina protegida que hi ha entre Menorca i Mallorca, acumula 752 milions de microplàstics o, el que és el mateix, 3,7 tones de plàstics. </a:t>
            </a:r>
            <a:r>
              <a:rPr lang="ca" sz="6400">
                <a:solidFill>
                  <a:srgbClr val="FFFFFF"/>
                </a:solidFill>
                <a:latin typeface="EB Garamond"/>
                <a:ea typeface="EB Garamond"/>
                <a:cs typeface="EB Garamond"/>
                <a:sym typeface="EB Garamond"/>
              </a:rPr>
              <a:t> Això ho sap molt bé el Gregori Mayol, pescador del Port de Sóller, que explica que cada dia se'n troba i que, depenent dels corrents marins, "</a:t>
            </a:r>
            <a:r>
              <a:rPr b="1" lang="ca" sz="6400">
                <a:solidFill>
                  <a:srgbClr val="FFFFFF"/>
                </a:solidFill>
                <a:latin typeface="EB Garamond"/>
                <a:ea typeface="EB Garamond"/>
                <a:cs typeface="EB Garamond"/>
                <a:sym typeface="EB Garamond"/>
              </a:rPr>
              <a:t>es poden veure fileres de metres i metres de plàstics</a:t>
            </a:r>
            <a:r>
              <a:rPr lang="ca" sz="6400">
                <a:solidFill>
                  <a:srgbClr val="FFFFFF"/>
                </a:solidFill>
                <a:latin typeface="EB Garamond"/>
                <a:ea typeface="EB Garamond"/>
                <a:cs typeface="EB Garamond"/>
                <a:sym typeface="EB Garamond"/>
              </a:rPr>
              <a:t>". Hi ha dies de pesca en què agafen "uns cinc quilograms de plàstic entre bosses, envasos i altres objectes", assegura el Gregori.</a:t>
            </a:r>
            <a:endParaRPr sz="6400">
              <a:solidFill>
                <a:srgbClr val="FFFFFF"/>
              </a:solidFill>
              <a:latin typeface="EB Garamond"/>
              <a:ea typeface="EB Garamond"/>
              <a:cs typeface="EB Garamond"/>
              <a:sym typeface="EB Garamond"/>
            </a:endParaRPr>
          </a:p>
          <a:p>
            <a:pPr indent="0" lvl="0" marL="0" rtl="0" algn="l">
              <a:spcBef>
                <a:spcPts val="1200"/>
              </a:spcBef>
              <a:spcAft>
                <a:spcPts val="0"/>
              </a:spcAft>
              <a:buNone/>
            </a:pPr>
            <a:r>
              <a:rPr lang="ca" sz="6400">
                <a:solidFill>
                  <a:srgbClr val="FFFFFF"/>
                </a:solidFill>
                <a:latin typeface="EB Garamond"/>
                <a:ea typeface="EB Garamond"/>
                <a:cs typeface="EB Garamond"/>
                <a:sym typeface="EB Garamond"/>
              </a:rPr>
              <a:t>La major part dels plàstics s’empleen en la fabricació d’envasos, es a dir, en productes d’un sol us. En concret en Europa la demanda de plàstics per envasos va ser del 39.9% en 2016. Posteriormen siran aquests envasos els objectes de plàstic que ens trobarem amb més freqüència en el medi ambient, ferint els ecosistemes marins.</a:t>
            </a:r>
            <a:endParaRPr sz="6400">
              <a:solidFill>
                <a:srgbClr val="FFFFFF"/>
              </a:solidFill>
              <a:latin typeface="EB Garamond"/>
              <a:ea typeface="EB Garamond"/>
              <a:cs typeface="EB Garamond"/>
              <a:sym typeface="EB Garamond"/>
            </a:endParaRPr>
          </a:p>
          <a:p>
            <a:pPr indent="0" lvl="0" marL="0" rtl="0" algn="l">
              <a:spcBef>
                <a:spcPts val="1200"/>
              </a:spcBef>
              <a:spcAft>
                <a:spcPts val="0"/>
              </a:spcAft>
              <a:buNone/>
            </a:pPr>
            <a:r>
              <a:t/>
            </a:r>
            <a:endParaRPr sz="6400">
              <a:solidFill>
                <a:srgbClr val="00FFFF"/>
              </a:solidFill>
              <a:latin typeface="EB Garamond"/>
              <a:ea typeface="EB Garamond"/>
              <a:cs typeface="EB Garamond"/>
              <a:sym typeface="EB Garamond"/>
            </a:endParaRPr>
          </a:p>
          <a:p>
            <a:pPr indent="0" lvl="0" marL="0" rtl="0" algn="l">
              <a:spcBef>
                <a:spcPts val="1200"/>
              </a:spcBef>
              <a:spcAft>
                <a:spcPts val="0"/>
              </a:spcAft>
              <a:buNone/>
            </a:pPr>
            <a:r>
              <a:rPr lang="ca" sz="6400" u="sng">
                <a:solidFill>
                  <a:srgbClr val="00FFFF"/>
                </a:solidFill>
                <a:latin typeface="EB Garamond"/>
                <a:ea typeface="EB Garamond"/>
                <a:cs typeface="EB Garamond"/>
                <a:sym typeface="EB Garamond"/>
                <a:hlinkClick r:id="rId4">
                  <a:extLst>
                    <a:ext uri="{A12FA001-AC4F-418D-AE19-62706E023703}">
                      <ahyp:hlinkClr val="tx"/>
                    </a:ext>
                  </a:extLst>
                </a:hlinkClick>
              </a:rPr>
              <a:t>https://www.ccma.cat/tv3/sense-ficcio/el-plastic-envaeix-el-mediterrani/noticia/2951881/</a:t>
            </a:r>
            <a:endParaRPr sz="6400">
              <a:solidFill>
                <a:srgbClr val="00FFFF"/>
              </a:solidFill>
              <a:latin typeface="EB Garamond"/>
              <a:ea typeface="EB Garamond"/>
              <a:cs typeface="EB Garamond"/>
              <a:sym typeface="EB Garamond"/>
            </a:endParaRPr>
          </a:p>
          <a:p>
            <a:pPr indent="0" lvl="0" marL="0" rtl="0" algn="l">
              <a:spcBef>
                <a:spcPts val="1200"/>
              </a:spcBef>
              <a:spcAft>
                <a:spcPts val="0"/>
              </a:spcAft>
              <a:buNone/>
            </a:pPr>
            <a:r>
              <a:rPr lang="ca" sz="6400" u="sng">
                <a:solidFill>
                  <a:srgbClr val="00FFFF"/>
                </a:solidFill>
                <a:latin typeface="EB Garamond"/>
                <a:ea typeface="EB Garamond"/>
                <a:cs typeface="EB Garamond"/>
                <a:sym typeface="EB Garamond"/>
                <a:hlinkClick r:id="rId5">
                  <a:extLst>
                    <a:ext uri="{A12FA001-AC4F-418D-AE19-62706E023703}">
                      <ahyp:hlinkClr val="tx"/>
                    </a:ext>
                  </a:extLst>
                </a:hlinkClick>
              </a:rPr>
              <a:t>https://es.greenpeace.org/es/trabajamos-en/consumismo/plasticos/datos-sobre-la-produccion-de-plasticos/</a:t>
            </a:r>
            <a:endParaRPr sz="6400">
              <a:solidFill>
                <a:srgbClr val="00FFFF"/>
              </a:solidFill>
              <a:latin typeface="EB Garamond"/>
              <a:ea typeface="EB Garamond"/>
              <a:cs typeface="EB Garamond"/>
              <a:sym typeface="EB Garamond"/>
            </a:endParaRPr>
          </a:p>
          <a:p>
            <a:pPr indent="0" lvl="0" marL="0" rtl="0" algn="l">
              <a:spcBef>
                <a:spcPts val="1200"/>
              </a:spcBef>
              <a:spcAft>
                <a:spcPts val="0"/>
              </a:spcAft>
              <a:buNone/>
            </a:pPr>
            <a:r>
              <a:t/>
            </a:r>
            <a:endParaRPr sz="6400">
              <a:solidFill>
                <a:srgbClr val="00FFFF"/>
              </a:solidFill>
              <a:latin typeface="EB Garamond"/>
              <a:ea typeface="EB Garamond"/>
              <a:cs typeface="EB Garamond"/>
              <a:sym typeface="EB Garamond"/>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https://media.tenor.com/images/66665ade74f9a3f2dd89e09c0942a07e/tenor.gif |  Atardecer en la playa, Paisajes, Gif hermoso" id="83" name="Google Shape;83;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ca" sz="2820">
                <a:latin typeface="Impact"/>
                <a:ea typeface="Impact"/>
                <a:cs typeface="Impact"/>
                <a:sym typeface="Impact"/>
              </a:rPr>
              <a:t>H</a:t>
            </a:r>
            <a:r>
              <a:rPr lang="ca" sz="2820">
                <a:latin typeface="Impact"/>
                <a:ea typeface="Impact"/>
                <a:cs typeface="Impact"/>
                <a:sym typeface="Impact"/>
              </a:rPr>
              <a:t>ipótesis</a:t>
            </a:r>
            <a:endParaRPr sz="2820">
              <a:latin typeface="Impact"/>
              <a:ea typeface="Impact"/>
              <a:cs typeface="Impact"/>
              <a:sym typeface="Impact"/>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rgbClr val="FFFFFF"/>
              </a:buClr>
              <a:buSzPts val="2300"/>
              <a:buFont typeface="EB Garamond"/>
              <a:buChar char="-"/>
            </a:pPr>
            <a:r>
              <a:rPr lang="ca" sz="2300">
                <a:solidFill>
                  <a:srgbClr val="FFFFFF"/>
                </a:solidFill>
                <a:latin typeface="EB Garamond"/>
                <a:ea typeface="EB Garamond"/>
                <a:cs typeface="EB Garamond"/>
                <a:sym typeface="EB Garamond"/>
              </a:rPr>
              <a:t>Substituir les bosses de plàstics dels supermercats per bosses de tela o paper</a:t>
            </a:r>
            <a:endParaRPr sz="2300">
              <a:solidFill>
                <a:srgbClr val="FFFFFF"/>
              </a:solidFill>
              <a:latin typeface="EB Garamond"/>
              <a:ea typeface="EB Garamond"/>
              <a:cs typeface="EB Garamond"/>
              <a:sym typeface="EB Garamond"/>
            </a:endParaRPr>
          </a:p>
          <a:p>
            <a:pPr indent="-374650" lvl="0" marL="457200" rtl="0" algn="l">
              <a:spcBef>
                <a:spcPts val="0"/>
              </a:spcBef>
              <a:spcAft>
                <a:spcPts val="0"/>
              </a:spcAft>
              <a:buClr>
                <a:srgbClr val="FFFFFF"/>
              </a:buClr>
              <a:buSzPts val="2300"/>
              <a:buFont typeface="EB Garamond"/>
              <a:buChar char="-"/>
            </a:pPr>
            <a:r>
              <a:rPr lang="ca" sz="2300">
                <a:solidFill>
                  <a:srgbClr val="FFFFFF"/>
                </a:solidFill>
                <a:latin typeface="EB Garamond"/>
                <a:ea typeface="EB Garamond"/>
                <a:cs typeface="EB Garamond"/>
                <a:sym typeface="EB Garamond"/>
              </a:rPr>
              <a:t>Crear pàgines web o publicitat per conscienciar a les persones</a:t>
            </a:r>
            <a:endParaRPr sz="2300">
              <a:solidFill>
                <a:srgbClr val="FFFFFF"/>
              </a:solidFill>
              <a:latin typeface="EB Garamond"/>
              <a:ea typeface="EB Garamond"/>
              <a:cs typeface="EB Garamond"/>
              <a:sym typeface="EB Garamond"/>
            </a:endParaRPr>
          </a:p>
          <a:p>
            <a:pPr indent="-374650" lvl="0" marL="457200" rtl="0" algn="l">
              <a:spcBef>
                <a:spcPts val="0"/>
              </a:spcBef>
              <a:spcAft>
                <a:spcPts val="0"/>
              </a:spcAft>
              <a:buClr>
                <a:srgbClr val="FFFFFF"/>
              </a:buClr>
              <a:buSzPts val="2300"/>
              <a:buFont typeface="EB Garamond"/>
              <a:buChar char="-"/>
            </a:pPr>
            <a:r>
              <a:rPr lang="ca" sz="2300">
                <a:solidFill>
                  <a:srgbClr val="FFFFFF"/>
                </a:solidFill>
                <a:latin typeface="EB Garamond"/>
                <a:ea typeface="EB Garamond"/>
                <a:cs typeface="EB Garamond"/>
                <a:sym typeface="EB Garamond"/>
              </a:rPr>
              <a:t>Crear campanyes per recollir plàstic a la costa</a:t>
            </a:r>
            <a:endParaRPr sz="2300">
              <a:solidFill>
                <a:srgbClr val="FFFFFF"/>
              </a:solidFill>
              <a:latin typeface="EB Garamond"/>
              <a:ea typeface="EB Garamond"/>
              <a:cs typeface="EB Garamond"/>
              <a:sym typeface="EB Garamond"/>
            </a:endParaRPr>
          </a:p>
          <a:p>
            <a:pPr indent="-374650" lvl="0" marL="457200" rtl="0" algn="l">
              <a:spcBef>
                <a:spcPts val="0"/>
              </a:spcBef>
              <a:spcAft>
                <a:spcPts val="0"/>
              </a:spcAft>
              <a:buClr>
                <a:srgbClr val="FFFFFF"/>
              </a:buClr>
              <a:buSzPts val="2300"/>
              <a:buFont typeface="EB Garamond"/>
              <a:buChar char="-"/>
            </a:pPr>
            <a:r>
              <a:rPr lang="ca" sz="2300">
                <a:solidFill>
                  <a:srgbClr val="FFFFFF"/>
                </a:solidFill>
                <a:latin typeface="EB Garamond"/>
                <a:ea typeface="EB Garamond"/>
                <a:cs typeface="EB Garamond"/>
                <a:sym typeface="EB Garamond"/>
              </a:rPr>
              <a:t>Donar, mitjançant un perfil de instagram, idees de propostes de canvi de materials a la vida quotidiana</a:t>
            </a:r>
            <a:endParaRPr sz="2300">
              <a:solidFill>
                <a:srgbClr val="FFFFFF"/>
              </a:solidFill>
              <a:latin typeface="EB Garamond"/>
              <a:ea typeface="EB Garamond"/>
              <a:cs typeface="EB Garamond"/>
              <a:sym typeface="EB Garamond"/>
            </a:endParaRPr>
          </a:p>
          <a:p>
            <a:pPr indent="0" lvl="0" marL="45720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Resultado de imagen de gif mar" id="90" name="Google Shape;90;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1" name="Google Shape;91;p18"/>
          <p:cNvSpPr txBox="1"/>
          <p:nvPr>
            <p:ph type="title"/>
          </p:nvPr>
        </p:nvSpPr>
        <p:spPr>
          <a:xfrm>
            <a:off x="311700" y="59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ca" sz="2820">
                <a:latin typeface="Impact"/>
                <a:ea typeface="Impact"/>
                <a:cs typeface="Impact"/>
                <a:sym typeface="Impact"/>
              </a:rPr>
              <a:t>Idea final</a:t>
            </a:r>
            <a:endParaRPr sz="2820">
              <a:latin typeface="Impact"/>
              <a:ea typeface="Impact"/>
              <a:cs typeface="Impact"/>
              <a:sym typeface="Impact"/>
            </a:endParaRPr>
          </a:p>
        </p:txBody>
      </p:sp>
      <p:sp>
        <p:nvSpPr>
          <p:cNvPr id="92" name="Google Shape;92;p18"/>
          <p:cNvSpPr txBox="1"/>
          <p:nvPr>
            <p:ph idx="1" type="body"/>
          </p:nvPr>
        </p:nvSpPr>
        <p:spPr>
          <a:xfrm>
            <a:off x="237350" y="1301200"/>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ca" sz="2700">
                <a:solidFill>
                  <a:srgbClr val="FFFFFF"/>
                </a:solidFill>
                <a:latin typeface="EB Garamond"/>
                <a:ea typeface="EB Garamond"/>
                <a:cs typeface="EB Garamond"/>
                <a:sym typeface="EB Garamond"/>
              </a:rPr>
              <a:t>Tots sabem</a:t>
            </a:r>
            <a:r>
              <a:rPr lang="ca" sz="2700">
                <a:solidFill>
                  <a:srgbClr val="FFFFFF"/>
                </a:solidFill>
                <a:latin typeface="EB Garamond"/>
                <a:ea typeface="EB Garamond"/>
                <a:cs typeface="EB Garamond"/>
                <a:sym typeface="EB Garamond"/>
              </a:rPr>
              <a:t> que la major quantitat de plàstics que arriben al mar es produeixen als supermercats pel fet de que la gent compra cada dia productes que estan envasats amb capes excesives de plàstics. La nostra proposta es canviar aquest sistema de compra, llevar tots el plàstics i que el menjar/begudes es venguin posats en safates/ màquines/ fonts i que la gent es posi als seus envasos i botelles reutilitzables i que el preus s’estableixin mitjançant el pes. </a:t>
            </a:r>
            <a:endParaRPr sz="2700">
              <a:solidFill>
                <a:srgbClr val="FFFFFF"/>
              </a:solidFill>
              <a:latin typeface="EB Garamond"/>
              <a:ea typeface="EB Garamond"/>
              <a:cs typeface="EB Garamond"/>
              <a:sym typeface="EB Garamond"/>
            </a:endParaRPr>
          </a:p>
          <a:p>
            <a:pPr indent="0" lvl="0" marL="0" rtl="0" algn="l">
              <a:spcBef>
                <a:spcPts val="1200"/>
              </a:spcBef>
              <a:spcAft>
                <a:spcPts val="0"/>
              </a:spcAft>
              <a:buNone/>
            </a:pPr>
            <a:r>
              <a:rPr lang="ca" sz="2700" u="sng">
                <a:solidFill>
                  <a:schemeClr val="hlink"/>
                </a:solidFill>
                <a:latin typeface="EB Garamond"/>
                <a:ea typeface="EB Garamond"/>
                <a:cs typeface="EB Garamond"/>
                <a:sym typeface="EB Garamond"/>
                <a:hlinkClick r:id="rId4"/>
              </a:rPr>
              <a:t>https://docs.google.com/document/d/1ZrdIqGEfVlnkGDfjiQL2CYK_2A8Gys6Uv3erVHsZMd8/edit?usp=drivesdk</a:t>
            </a:r>
            <a:endParaRPr sz="2700">
              <a:solidFill>
                <a:srgbClr val="FFFFFF"/>
              </a:solidFill>
              <a:latin typeface="EB Garamond"/>
              <a:ea typeface="EB Garamond"/>
              <a:cs typeface="EB Garamond"/>
              <a:sym typeface="EB Garamond"/>
            </a:endParaRPr>
          </a:p>
          <a:p>
            <a:pPr indent="0" lvl="0" marL="0" rtl="0" algn="l">
              <a:spcBef>
                <a:spcPts val="1200"/>
              </a:spcBef>
              <a:spcAft>
                <a:spcPts val="1200"/>
              </a:spcAft>
              <a:buNone/>
            </a:pPr>
            <a:r>
              <a:t/>
            </a:r>
            <a:endParaRPr sz="2700">
              <a:solidFill>
                <a:srgbClr val="FFFFFF"/>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Instagram lo peta con los gifs | Media Needs - Márketing Reus" id="97" name="Google Shape;97;p19"/>
          <p:cNvPicPr preferRelativeResize="0"/>
          <p:nvPr/>
        </p:nvPicPr>
        <p:blipFill>
          <a:blip r:embed="rId3">
            <a:alphaModFix/>
          </a:blip>
          <a:stretch>
            <a:fillRect/>
          </a:stretch>
        </p:blipFill>
        <p:spPr>
          <a:xfrm>
            <a:off x="0" y="-16012"/>
            <a:ext cx="9144000" cy="5175525"/>
          </a:xfrm>
          <a:prstGeom prst="rect">
            <a:avLst/>
          </a:prstGeom>
          <a:noFill/>
          <a:ln>
            <a:noFill/>
          </a:ln>
        </p:spPr>
      </p:pic>
      <p:sp>
        <p:nvSpPr>
          <p:cNvPr id="98" name="Google Shape;98;p19"/>
          <p:cNvSpPr txBox="1"/>
          <p:nvPr>
            <p:ph type="title"/>
          </p:nvPr>
        </p:nvSpPr>
        <p:spPr>
          <a:xfrm>
            <a:off x="3583050" y="456000"/>
            <a:ext cx="197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ca" sz="2920">
                <a:solidFill>
                  <a:srgbClr val="000000"/>
                </a:solidFill>
                <a:latin typeface="Impact"/>
                <a:ea typeface="Impact"/>
                <a:cs typeface="Impact"/>
                <a:sym typeface="Impact"/>
              </a:rPr>
              <a:t>Instagram</a:t>
            </a:r>
            <a:endParaRPr sz="2920">
              <a:solidFill>
                <a:srgbClr val="000000"/>
              </a:solidFill>
              <a:latin typeface="Impact"/>
              <a:ea typeface="Impact"/>
              <a:cs typeface="Impact"/>
              <a:sym typeface="Impact"/>
            </a:endParaRPr>
          </a:p>
        </p:txBody>
      </p:sp>
      <p:sp>
        <p:nvSpPr>
          <p:cNvPr id="99" name="Google Shape;99;p19"/>
          <p:cNvSpPr txBox="1"/>
          <p:nvPr>
            <p:ph idx="1" type="body"/>
          </p:nvPr>
        </p:nvSpPr>
        <p:spPr>
          <a:xfrm>
            <a:off x="1065875" y="3693425"/>
            <a:ext cx="6837000" cy="128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ca" sz="6500">
                <a:solidFill>
                  <a:srgbClr val="000000"/>
                </a:solidFill>
                <a:latin typeface="EB Garamond"/>
                <a:ea typeface="EB Garamond"/>
                <a:cs typeface="EB Garamond"/>
                <a:sym typeface="EB Garamond"/>
              </a:rPr>
              <a:t>@the_wave_of_hope</a:t>
            </a:r>
            <a:endParaRPr sz="6500">
              <a:solidFill>
                <a:srgbClr val="000000"/>
              </a:solidFill>
              <a:latin typeface="EB Garamond"/>
              <a:ea typeface="EB Garamond"/>
              <a:cs typeface="EB Garamond"/>
              <a:sym typeface="EB Garamond"/>
            </a:endParaRPr>
          </a:p>
        </p:txBody>
      </p:sp>
      <p:sp>
        <p:nvSpPr>
          <p:cNvPr id="100" name="Google Shape;100;p19"/>
          <p:cNvSpPr txBox="1"/>
          <p:nvPr/>
        </p:nvSpPr>
        <p:spPr>
          <a:xfrm>
            <a:off x="1434675" y="4747200"/>
            <a:ext cx="72852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 u="sng">
                <a:solidFill>
                  <a:schemeClr val="hlink"/>
                </a:solidFill>
                <a:hlinkClick r:id="rId4"/>
              </a:rPr>
              <a:t>https://www.instagram.com/tv/CMIHp1GBE7o/?igshid=1mz4i756r7nju</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